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9" r:id="rId4"/>
  </p:sldMasterIdLst>
  <p:notesMasterIdLst>
    <p:notesMasterId r:id="rId17"/>
  </p:notes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D97AC-CBDC-4480-9E39-A63075399FC4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33A35-EE5D-486A-BFED-F9BE497155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33A35-EE5D-486A-BFED-F9BE4971551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81000"/>
            <a:ext cx="6324600" cy="1470025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981200"/>
            <a:ext cx="63246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314700" cy="3306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676400"/>
            <a:ext cx="1695450" cy="4449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676400"/>
            <a:ext cx="4933950" cy="4449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93B6B-F72C-43D1-A482-917D2ADDA0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6F6F7-979A-4B28-9388-7938E00ABA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A8217-8C07-4914-8FB0-91C8F38A03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819400"/>
            <a:ext cx="34671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E1561-96B0-4A77-A352-AE80FD0B57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04238-5046-4A6D-ADBE-264BE8C5A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E8441-AD7D-4132-BBED-839950791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C41A5-B3A9-412C-8B46-86167134D4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04268-E81B-49BC-9F1B-B3EE5A007F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251F1-983D-40CC-BF58-1E155F420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9B68CF-C230-45C2-B8E0-CF88FD9889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676400"/>
            <a:ext cx="1771650" cy="426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676400"/>
            <a:ext cx="5162550" cy="426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37936-6964-4FB9-BED6-D9372BAC67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676400"/>
            <a:ext cx="7086600" cy="8842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819400"/>
            <a:ext cx="7086600" cy="3124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97B2EC1-923B-4B36-9278-2E2D48AB69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9" name="Picture 7" descr="301a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676400"/>
            <a:ext cx="6781800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819400"/>
            <a:ext cx="6781800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676400"/>
            <a:ext cx="7086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819400"/>
            <a:ext cx="7086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BAE69DCE-381D-4538-BAED-F59C84DD8B6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301b"/>
          <p:cNvPicPr>
            <a:picLocks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8DFDB5E-47AA-4C0F-9C70-A8F9CCCC4511}" type="datetimeFigureOut">
              <a:rPr lang="en-US" smtClean="0"/>
              <a:pPr/>
              <a:t>4/4/2008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32BDB5-08D5-4BDE-81DD-5D7E36F46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If-then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4, 2008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logical equivalence?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statements always have the same truth value we say that they are </a:t>
            </a:r>
            <a:r>
              <a:rPr lang="en-US" dirty="0" smtClean="0"/>
              <a:t>logically equivalent.</a:t>
            </a:r>
          </a:p>
          <a:p>
            <a:r>
              <a:rPr lang="en-US" dirty="0" smtClean="0"/>
              <a:t>So a conditional and its </a:t>
            </a:r>
            <a:r>
              <a:rPr lang="en-US" dirty="0" err="1" smtClean="0"/>
              <a:t>contrapositive</a:t>
            </a:r>
            <a:r>
              <a:rPr lang="en-US" dirty="0" smtClean="0"/>
              <a:t> are logically equivalent as are the </a:t>
            </a:r>
            <a:r>
              <a:rPr lang="en-US" dirty="0" smtClean="0"/>
              <a:t>converse and </a:t>
            </a:r>
            <a:r>
              <a:rPr lang="en-US" dirty="0" smtClean="0"/>
              <a:t>the inverse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kinds of logical equivalence are possible?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four may be true or all four may be false. </a:t>
            </a:r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 smtClean="0"/>
              <a:t>of the statements might be true </a:t>
            </a:r>
            <a:r>
              <a:rPr lang="en-US" dirty="0" smtClean="0"/>
              <a:t>and two </a:t>
            </a:r>
            <a:r>
              <a:rPr lang="en-US" dirty="0" smtClean="0"/>
              <a:t>might be false but these are the only </a:t>
            </a:r>
            <a:r>
              <a:rPr lang="en-US" dirty="0" err="1" smtClean="0"/>
              <a:t>possibilites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is not possible for three of the </a:t>
            </a:r>
            <a:r>
              <a:rPr lang="en-US" dirty="0" smtClean="0"/>
              <a:t>statements to </a:t>
            </a:r>
            <a:r>
              <a:rPr lang="en-US" dirty="0" smtClean="0"/>
              <a:t>be true and the last one false or for three of the statements to be false and the last </a:t>
            </a:r>
            <a:r>
              <a:rPr lang="en-US" dirty="0" smtClean="0"/>
              <a:t>one true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Conditional: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dirty="0" err="1" smtClean="0">
                <a:solidFill>
                  <a:schemeClr val="tx1"/>
                </a:solidFill>
                <a:latin typeface="Arial"/>
                <a:cs typeface="Arial"/>
              </a:rPr>
              <a:t>→q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converse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err="1" smtClean="0"/>
              <a:t>q</a:t>
            </a:r>
            <a:r>
              <a:rPr lang="en-US" dirty="0" err="1" smtClean="0"/>
              <a:t>→p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inverse: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en-US" dirty="0" smtClean="0"/>
              <a:t>p→~q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contrapositive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dirty="0" smtClean="0"/>
              <a:t>~</a:t>
            </a:r>
            <a:r>
              <a:rPr lang="en-US" smtClean="0"/>
              <a:t>q</a:t>
            </a:r>
            <a:r>
              <a:rPr lang="en-US" smtClean="0"/>
              <a:t>→~p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if-then statement?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One of the postulates we looked at earlier stated:</a:t>
            </a: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If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 is between A and C, then AB + BC = AC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 smtClean="0"/>
              <a:t>This type of statement is known as an if-then statement for obvious reasons. We also refer to them as conditional statements or just conditionals.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conditionals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conditional consists of two parts; a hypothesis and a conclusion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hypothesis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statement immediately after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“if,” which we will represent by the letter p.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conclusion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the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 of the statement after the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“then,” which we will represent by the letter q.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if then statements using p and q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write the conditional statement, “if p then q” like this: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p </a:t>
            </a:r>
            <a:r>
              <a:rPr lang="en-US" dirty="0" smtClean="0">
                <a:latin typeface="Arial"/>
                <a:cs typeface="Arial"/>
              </a:rPr>
              <a:t>→ q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converse?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converse of a conditional is formed by interchanging the hypothesis and the conclusion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So, instead of if p then q, the converse is if q then p.</a:t>
            </a:r>
          </a:p>
          <a:p>
            <a:r>
              <a:rPr lang="en-US" dirty="0" smtClean="0"/>
              <a:t>We can write this as 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q</a:t>
            </a:r>
            <a:r>
              <a:rPr lang="en-US" dirty="0" smtClean="0"/>
              <a:t> </a:t>
            </a:r>
            <a:r>
              <a:rPr lang="en-US" dirty="0" smtClean="0"/>
              <a:t>→ p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conditional is true, is the converse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in Ameena’s math class, then you attend CMC.</a:t>
            </a:r>
          </a:p>
          <a:p>
            <a:r>
              <a:rPr lang="en-US" dirty="0" smtClean="0"/>
              <a:t>What is the converse?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 smtClean="0"/>
              <a:t>prove </a:t>
            </a:r>
            <a:r>
              <a:rPr lang="en-US" dirty="0" smtClean="0"/>
              <a:t>a conditional </a:t>
            </a:r>
            <a:r>
              <a:rPr lang="en-US" dirty="0" smtClean="0"/>
              <a:t>statement false all we </a:t>
            </a:r>
            <a:r>
              <a:rPr lang="en-US" dirty="0" smtClean="0"/>
              <a:t>need </a:t>
            </a:r>
            <a:r>
              <a:rPr lang="en-US" dirty="0" smtClean="0"/>
              <a:t>to do is find one counterexample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both the conditional and the converse are true?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both a conditional and its converse are true (we never said it wasn't possible!) we can combine them into a single statement using the words "if and only if."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inverse?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we negate </a:t>
            </a:r>
            <a:r>
              <a:rPr lang="en-US" dirty="0" smtClean="0"/>
              <a:t>the hypothesis and the conclusion we get the inverse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Instead of if p, then q, we have if not p, then not q.</a:t>
            </a:r>
          </a:p>
          <a:p>
            <a:r>
              <a:rPr lang="en-US" dirty="0" smtClean="0"/>
              <a:t>We can write this as: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~p </a:t>
            </a:r>
            <a:r>
              <a:rPr lang="en-US" dirty="0" smtClean="0">
                <a:latin typeface="Arial"/>
                <a:cs typeface="Arial"/>
              </a:rPr>
              <a:t>→ ~q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</a:t>
            </a:r>
            <a:r>
              <a:rPr lang="en-US" dirty="0" err="1" smtClean="0"/>
              <a:t>contrapositive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Finally, if we interchange and negate the hypothesis and conclusion we get the </a:t>
            </a:r>
            <a:r>
              <a:rPr lang="en-US" dirty="0" err="1" smtClean="0"/>
              <a:t>contrapositive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contrapositive</a:t>
            </a:r>
            <a:r>
              <a:rPr lang="en-US" dirty="0" smtClean="0"/>
              <a:t> of "If p, then q" is "If not q, then not p</a:t>
            </a:r>
            <a:r>
              <a:rPr lang="en-US" dirty="0" smtClean="0"/>
              <a:t>.“</a:t>
            </a:r>
          </a:p>
          <a:p>
            <a:r>
              <a:rPr lang="en-US" dirty="0" smtClean="0"/>
              <a:t>We write this as: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~q</a:t>
            </a:r>
            <a:r>
              <a:rPr lang="en-US" dirty="0" smtClean="0">
                <a:latin typeface="Arial"/>
                <a:cs typeface="Arial"/>
              </a:rPr>
              <a:t>→~p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usiness plan presentation">
  <a:themeElements>
    <a:clrScheme name="Business plan presentation 11">
      <a:dk1>
        <a:srgbClr val="005A58"/>
      </a:dk1>
      <a:lt1>
        <a:srgbClr val="FFFFFF"/>
      </a:lt1>
      <a:dk2>
        <a:srgbClr val="4BB7B7"/>
      </a:dk2>
      <a:lt2>
        <a:srgbClr val="99CCFF"/>
      </a:lt2>
      <a:accent1>
        <a:srgbClr val="586F9E"/>
      </a:accent1>
      <a:accent2>
        <a:srgbClr val="4A24A8"/>
      </a:accent2>
      <a:accent3>
        <a:srgbClr val="B1D8D8"/>
      </a:accent3>
      <a:accent4>
        <a:srgbClr val="DADADA"/>
      </a:accent4>
      <a:accent5>
        <a:srgbClr val="B4BBCC"/>
      </a:accent5>
      <a:accent6>
        <a:srgbClr val="422098"/>
      </a:accent6>
      <a:hlink>
        <a:srgbClr val="CCECFF"/>
      </a:hlink>
      <a:folHlink>
        <a:srgbClr val="B2B2B2"/>
      </a:folHlink>
    </a:clrScheme>
    <a:fontScheme name="Business plan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usiness plan presentation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ncial performance presentation">
  <a:themeElements>
    <a:clrScheme name="Financial performance presentation 3">
      <a:dk1>
        <a:srgbClr val="5F5F5F"/>
      </a:dk1>
      <a:lt1>
        <a:srgbClr val="DEF6F1"/>
      </a:lt1>
      <a:dk2>
        <a:srgbClr val="B2B2B2"/>
      </a:dk2>
      <a:lt2>
        <a:srgbClr val="969696"/>
      </a:lt2>
      <a:accent1>
        <a:srgbClr val="E6E6E6"/>
      </a:accent1>
      <a:accent2>
        <a:srgbClr val="8DC6FF"/>
      </a:accent2>
      <a:accent3>
        <a:srgbClr val="ECFAF7"/>
      </a:accent3>
      <a:accent4>
        <a:srgbClr val="505050"/>
      </a:accent4>
      <a:accent5>
        <a:srgbClr val="F0F0F0"/>
      </a:accent5>
      <a:accent6>
        <a:srgbClr val="7FB3E7"/>
      </a:accent6>
      <a:hlink>
        <a:srgbClr val="0066CC"/>
      </a:hlink>
      <a:folHlink>
        <a:srgbClr val="0000FF"/>
      </a:folHlink>
    </a:clrScheme>
    <a:fontScheme name="Financial performance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nancial performance presentation 1">
        <a:dk1>
          <a:srgbClr val="0099FF"/>
        </a:dk1>
        <a:lt1>
          <a:srgbClr val="FFFFFF"/>
        </a:lt1>
        <a:dk2>
          <a:srgbClr val="0099FF"/>
        </a:dk2>
        <a:lt2>
          <a:srgbClr val="808080"/>
        </a:lt2>
        <a:accent1>
          <a:srgbClr val="B9D6E5"/>
        </a:accent1>
        <a:accent2>
          <a:srgbClr val="333399"/>
        </a:accent2>
        <a:accent3>
          <a:srgbClr val="FFFFFF"/>
        </a:accent3>
        <a:accent4>
          <a:srgbClr val="0082DA"/>
        </a:accent4>
        <a:accent5>
          <a:srgbClr val="D9E8F0"/>
        </a:accent5>
        <a:accent6>
          <a:srgbClr val="2D2D8A"/>
        </a:accent6>
        <a:hlink>
          <a:srgbClr val="3366CC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2">
        <a:dk1>
          <a:srgbClr val="808080"/>
        </a:dk1>
        <a:lt1>
          <a:srgbClr val="FFFFFF"/>
        </a:lt1>
        <a:dk2>
          <a:srgbClr val="0066CC"/>
        </a:dk2>
        <a:lt2>
          <a:srgbClr val="969696"/>
        </a:lt2>
        <a:accent1>
          <a:srgbClr val="DDDDDD"/>
        </a:accent1>
        <a:accent2>
          <a:srgbClr val="33CCFF"/>
        </a:accent2>
        <a:accent3>
          <a:srgbClr val="FFFFFF"/>
        </a:accent3>
        <a:accent4>
          <a:srgbClr val="6C6C6C"/>
        </a:accent4>
        <a:accent5>
          <a:srgbClr val="EBEBEB"/>
        </a:accent5>
        <a:accent6>
          <a:srgbClr val="2DB9E7"/>
        </a:accent6>
        <a:hlink>
          <a:srgbClr val="CC3300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3">
        <a:dk1>
          <a:srgbClr val="5F5F5F"/>
        </a:dk1>
        <a:lt1>
          <a:srgbClr val="DEF6F1"/>
        </a:lt1>
        <a:dk2>
          <a:srgbClr val="B2B2B2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50505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4">
        <a:dk1>
          <a:srgbClr val="3366CC"/>
        </a:dk1>
        <a:lt1>
          <a:srgbClr val="FFFFFF"/>
        </a:lt1>
        <a:dk2>
          <a:srgbClr val="66CCFF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2A56AE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5">
        <a:dk1>
          <a:srgbClr val="808080"/>
        </a:dk1>
        <a:lt1>
          <a:srgbClr val="FFFFD9"/>
        </a:lt1>
        <a:dk2>
          <a:srgbClr val="3366CC"/>
        </a:dk2>
        <a:lt2>
          <a:srgbClr val="777777"/>
        </a:lt2>
        <a:accent1>
          <a:srgbClr val="EBEECA"/>
        </a:accent1>
        <a:accent2>
          <a:srgbClr val="99CCFF"/>
        </a:accent2>
        <a:accent3>
          <a:srgbClr val="FFFFE9"/>
        </a:accent3>
        <a:accent4>
          <a:srgbClr val="6C6C6C"/>
        </a:accent4>
        <a:accent5>
          <a:srgbClr val="F3F5E1"/>
        </a:accent5>
        <a:accent6>
          <a:srgbClr val="8AB9E7"/>
        </a:accent6>
        <a:hlink>
          <a:srgbClr val="2901BB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6">
        <a:dk1>
          <a:srgbClr val="3366CC"/>
        </a:dk1>
        <a:lt1>
          <a:srgbClr val="008080"/>
        </a:lt1>
        <a:dk2>
          <a:srgbClr val="3399FF"/>
        </a:dk2>
        <a:lt2>
          <a:srgbClr val="005A58"/>
        </a:lt2>
        <a:accent1>
          <a:srgbClr val="8BC2FF"/>
        </a:accent1>
        <a:accent2>
          <a:srgbClr val="FFFFCC"/>
        </a:accent2>
        <a:accent3>
          <a:srgbClr val="AAC0C0"/>
        </a:accent3>
        <a:accent4>
          <a:srgbClr val="2A56AE"/>
        </a:accent4>
        <a:accent5>
          <a:srgbClr val="C4DDFF"/>
        </a:accent5>
        <a:accent6>
          <a:srgbClr val="E7E7B9"/>
        </a:accent6>
        <a:hlink>
          <a:srgbClr val="990000"/>
        </a:hlink>
        <a:folHlink>
          <a:srgbClr val="00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7">
        <a:dk1>
          <a:srgbClr val="666666"/>
        </a:dk1>
        <a:lt1>
          <a:srgbClr val="666699"/>
        </a:lt1>
        <a:dk2>
          <a:srgbClr val="99CCFF"/>
        </a:dk2>
        <a:lt2>
          <a:srgbClr val="3E3E5C"/>
        </a:lt2>
        <a:accent1>
          <a:srgbClr val="D2D2D2"/>
        </a:accent1>
        <a:accent2>
          <a:srgbClr val="8DC6FF"/>
        </a:accent2>
        <a:accent3>
          <a:srgbClr val="B8B8CA"/>
        </a:accent3>
        <a:accent4>
          <a:srgbClr val="565656"/>
        </a:accent4>
        <a:accent5>
          <a:srgbClr val="E5E5E5"/>
        </a:accent5>
        <a:accent6>
          <a:srgbClr val="7FB3E7"/>
        </a:accent6>
        <a:hlink>
          <a:srgbClr val="0066FF"/>
        </a:hlink>
        <a:folHlink>
          <a:srgbClr val="FF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8">
        <a:dk1>
          <a:srgbClr val="5C1F00"/>
        </a:dk1>
        <a:lt1>
          <a:srgbClr val="9C3408"/>
        </a:lt1>
        <a:dk2>
          <a:srgbClr val="800000"/>
        </a:dk2>
        <a:lt2>
          <a:srgbClr val="73BCFF"/>
        </a:lt2>
        <a:accent1>
          <a:srgbClr val="D99965"/>
        </a:accent1>
        <a:accent2>
          <a:srgbClr val="3366CC"/>
        </a:accent2>
        <a:accent3>
          <a:srgbClr val="C0AAAA"/>
        </a:accent3>
        <a:accent4>
          <a:srgbClr val="852B06"/>
        </a:accent4>
        <a:accent5>
          <a:srgbClr val="E9CAB8"/>
        </a:accent5>
        <a:accent6>
          <a:srgbClr val="2D5CB9"/>
        </a:accent6>
        <a:hlink>
          <a:srgbClr val="D3EBFF"/>
        </a:hlink>
        <a:folHlink>
          <a:srgbClr val="FED3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9">
        <a:dk1>
          <a:srgbClr val="336699"/>
        </a:dk1>
        <a:lt1>
          <a:srgbClr val="1270AA"/>
        </a:lt1>
        <a:dk2>
          <a:srgbClr val="000000"/>
        </a:dk2>
        <a:lt2>
          <a:srgbClr val="66CCFF"/>
        </a:lt2>
        <a:accent1>
          <a:srgbClr val="AAE1FA"/>
        </a:accent1>
        <a:accent2>
          <a:srgbClr val="0033CC"/>
        </a:accent2>
        <a:accent3>
          <a:srgbClr val="AAAAAA"/>
        </a:accent3>
        <a:accent4>
          <a:srgbClr val="0E5F91"/>
        </a:accent4>
        <a:accent5>
          <a:srgbClr val="D2EEFC"/>
        </a:accent5>
        <a:accent6>
          <a:srgbClr val="002DB9"/>
        </a:accent6>
        <a:hlink>
          <a:srgbClr val="FF7500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10">
        <a:dk1>
          <a:srgbClr val="003366"/>
        </a:dk1>
        <a:lt1>
          <a:srgbClr val="A9A9A9"/>
        </a:lt1>
        <a:dk2>
          <a:srgbClr val="000099"/>
        </a:dk2>
        <a:lt2>
          <a:srgbClr val="66CCFF"/>
        </a:lt2>
        <a:accent1>
          <a:srgbClr val="336699"/>
        </a:accent1>
        <a:accent2>
          <a:srgbClr val="3333FF"/>
        </a:accent2>
        <a:accent3>
          <a:srgbClr val="AAAACA"/>
        </a:accent3>
        <a:accent4>
          <a:srgbClr val="909090"/>
        </a:accent4>
        <a:accent5>
          <a:srgbClr val="ADB8CA"/>
        </a:accent5>
        <a:accent6>
          <a:srgbClr val="2D2DE7"/>
        </a:accent6>
        <a:hlink>
          <a:srgbClr val="66CC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E6E6E6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0F0F0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4D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D6EB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EBEECA"/>
        </a:accent1>
        <a:accent2>
          <a:srgbClr val="DBFF75"/>
        </a:accent2>
        <a:accent3>
          <a:srgbClr val="FFFFE9"/>
        </a:accent3>
        <a:accent4>
          <a:srgbClr val="000000"/>
        </a:accent4>
        <a:accent5>
          <a:srgbClr val="F3F5E1"/>
        </a:accent5>
        <a:accent6>
          <a:srgbClr val="C6E769"/>
        </a:accent6>
        <a:hlink>
          <a:srgbClr val="8FA418"/>
        </a:hlink>
        <a:folHlink>
          <a:srgbClr val="FF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val="58572B"/>
        </a:dk1>
        <a:lt1>
          <a:srgbClr val="008080"/>
        </a:lt1>
        <a:dk2>
          <a:srgbClr val="FFFF99"/>
        </a:dk2>
        <a:lt2>
          <a:srgbClr val="005A58"/>
        </a:lt2>
        <a:accent1>
          <a:srgbClr val="CCCC99"/>
        </a:accent1>
        <a:accent2>
          <a:srgbClr val="FFFFCC"/>
        </a:accent2>
        <a:accent3>
          <a:srgbClr val="AAC0C0"/>
        </a:accent3>
        <a:accent4>
          <a:srgbClr val="4A4923"/>
        </a:accent4>
        <a:accent5>
          <a:srgbClr val="E2E2CA"/>
        </a:accent5>
        <a:accent6>
          <a:srgbClr val="E7E7B9"/>
        </a:accent6>
        <a:hlink>
          <a:srgbClr val="990000"/>
        </a:hlink>
        <a:folHlink>
          <a:srgbClr val="6633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01">
  <a:themeElements>
    <a:clrScheme name="301 2">
      <a:dk1>
        <a:srgbClr val="000000"/>
      </a:dk1>
      <a:lt1>
        <a:srgbClr val="FFFF00"/>
      </a:lt1>
      <a:dk2>
        <a:srgbClr val="000000"/>
      </a:dk2>
      <a:lt2>
        <a:srgbClr val="9C9C9C"/>
      </a:lt2>
      <a:accent1>
        <a:srgbClr val="97BA00"/>
      </a:accent1>
      <a:accent2>
        <a:srgbClr val="FF9900"/>
      </a:accent2>
      <a:accent3>
        <a:srgbClr val="FFFFAA"/>
      </a:accent3>
      <a:accent4>
        <a:srgbClr val="000000"/>
      </a:accent4>
      <a:accent5>
        <a:srgbClr val="C9D9AA"/>
      </a:accent5>
      <a:accent6>
        <a:srgbClr val="E78A00"/>
      </a:accent6>
      <a:hlink>
        <a:srgbClr val="6C8700"/>
      </a:hlink>
      <a:folHlink>
        <a:srgbClr val="9A7B00"/>
      </a:folHlink>
    </a:clrScheme>
    <a:fontScheme name="30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01 1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FFFF80"/>
        </a:accent1>
        <a:accent2>
          <a:srgbClr val="FFCC00"/>
        </a:accent2>
        <a:accent3>
          <a:srgbClr val="FFFFAA"/>
        </a:accent3>
        <a:accent4>
          <a:srgbClr val="000000"/>
        </a:accent4>
        <a:accent5>
          <a:srgbClr val="FFFFC0"/>
        </a:accent5>
        <a:accent6>
          <a:srgbClr val="E7B900"/>
        </a:accent6>
        <a:hlink>
          <a:srgbClr val="CDA4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2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97BA00"/>
        </a:accent1>
        <a:accent2>
          <a:srgbClr val="FF9900"/>
        </a:accent2>
        <a:accent3>
          <a:srgbClr val="FFFFAA"/>
        </a:accent3>
        <a:accent4>
          <a:srgbClr val="000000"/>
        </a:accent4>
        <a:accent5>
          <a:srgbClr val="C9D9AA"/>
        </a:accent5>
        <a:accent6>
          <a:srgbClr val="E78A00"/>
        </a:accent6>
        <a:hlink>
          <a:srgbClr val="6C8700"/>
        </a:hlink>
        <a:folHlink>
          <a:srgbClr val="9A7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3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DF4AA9"/>
        </a:accent1>
        <a:accent2>
          <a:srgbClr val="9B9B00"/>
        </a:accent2>
        <a:accent3>
          <a:srgbClr val="FFFFAA"/>
        </a:accent3>
        <a:accent4>
          <a:srgbClr val="000000"/>
        </a:accent4>
        <a:accent5>
          <a:srgbClr val="ECB1D1"/>
        </a:accent5>
        <a:accent6>
          <a:srgbClr val="8C8C00"/>
        </a:accent6>
        <a:hlink>
          <a:srgbClr val="DC0089"/>
        </a:hlink>
        <a:folHlink>
          <a:srgbClr val="0E00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01 4">
        <a:dk1>
          <a:srgbClr val="000000"/>
        </a:dk1>
        <a:lt1>
          <a:srgbClr val="FFFF00"/>
        </a:lt1>
        <a:dk2>
          <a:srgbClr val="000000"/>
        </a:dk2>
        <a:lt2>
          <a:srgbClr val="9C9C9C"/>
        </a:lt2>
        <a:accent1>
          <a:srgbClr val="E0B400"/>
        </a:accent1>
        <a:accent2>
          <a:srgbClr val="009EDA"/>
        </a:accent2>
        <a:accent3>
          <a:srgbClr val="FFFFAA"/>
        </a:accent3>
        <a:accent4>
          <a:srgbClr val="000000"/>
        </a:accent4>
        <a:accent5>
          <a:srgbClr val="EDD6AA"/>
        </a:accent5>
        <a:accent6>
          <a:srgbClr val="008FC5"/>
        </a:accent6>
        <a:hlink>
          <a:srgbClr val="8A3300"/>
        </a:hlink>
        <a:folHlink>
          <a:srgbClr val="5108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Name</Template>
  <TotalTime>36</TotalTime>
  <Words>476</Words>
  <Application>Microsoft Office PowerPoint</Application>
  <PresentationFormat>On-screen Show (4:3)</PresentationFormat>
  <Paragraphs>59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Business plan presentation</vt:lpstr>
      <vt:lpstr>Financial performance presentation</vt:lpstr>
      <vt:lpstr>1_Custom Design</vt:lpstr>
      <vt:lpstr>301</vt:lpstr>
      <vt:lpstr>If-then statements</vt:lpstr>
      <vt:lpstr>What is an if-then statement?</vt:lpstr>
      <vt:lpstr>All about conditionals</vt:lpstr>
      <vt:lpstr>Writing if then statements using p and q</vt:lpstr>
      <vt:lpstr>What is the converse?</vt:lpstr>
      <vt:lpstr>If the conditional is true, is the converse true?</vt:lpstr>
      <vt:lpstr>What if both the conditional and the converse are true?</vt:lpstr>
      <vt:lpstr>What is the inverse?</vt:lpstr>
      <vt:lpstr>What is the contrapositive?</vt:lpstr>
      <vt:lpstr>What is logical equivalence?</vt:lpstr>
      <vt:lpstr>What kinds of logical equivalence are possible?</vt:lpstr>
      <vt:lpstr>To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If-then statements</dc:title>
  <dc:creator>Ameena</dc:creator>
  <cp:lastModifiedBy>Ameena</cp:lastModifiedBy>
  <cp:revision>5</cp:revision>
  <dcterms:created xsi:type="dcterms:W3CDTF">2008-04-04T01:09:53Z</dcterms:created>
  <dcterms:modified xsi:type="dcterms:W3CDTF">2008-04-04T14:45:25Z</dcterms:modified>
</cp:coreProperties>
</file>